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4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73A1C4-89D4-48A3-9004-FA2796C332ED}" v="351" dt="2024-10-08T17:24:42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9CA43-121A-478E-90DC-8A2958612B62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A9C59-5256-40E0-905C-429AD173B49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77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9C59-5256-40E0-905C-429AD173B49F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522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52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3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2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27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7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1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7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35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4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2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Hlavn%C3%AD_strana" TargetMode="External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hatgpt.com/" TargetMode="External"/><Relationship Id="rId4" Type="http://schemas.openxmlformats.org/officeDocument/2006/relationships/hyperlink" Target="https://copilot.microsof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uo says Apple will integrate the iPhone 15 proximity sensor in the Dynamic  Island - PhoneArena">
            <a:extLst>
              <a:ext uri="{FF2B5EF4-FFF2-40B4-BE49-F238E27FC236}">
                <a16:creationId xmlns:a16="http://schemas.microsoft.com/office/drawing/2014/main" id="{3B459100-62E1-B52C-6CCC-8480C1F2A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914" b="96283" l="19285" r="80715">
                        <a14:foregroundMark x1="20132" y1="15428" x2="66040" y2="57993"/>
                        <a14:foregroundMark x1="66040" y1="57993" x2="78269" y2="77138"/>
                        <a14:foregroundMark x1="78269" y1="77138" x2="77893" y2="44424"/>
                        <a14:foregroundMark x1="77893" y1="44424" x2="62088" y2="42565"/>
                        <a14:foregroundMark x1="62088" y1="42565" x2="46190" y2="68216"/>
                        <a14:foregroundMark x1="46190" y1="68216" x2="65851" y2="56877"/>
                        <a14:foregroundMark x1="65851" y1="56877" x2="55880" y2="73792"/>
                        <a14:foregroundMark x1="55880" y1="73792" x2="49671" y2="34758"/>
                        <a14:foregroundMark x1="49671" y1="34758" x2="33678" y2="54647"/>
                        <a14:foregroundMark x1="33678" y1="54647" x2="33584" y2="35316"/>
                        <a14:foregroundMark x1="33584" y1="35316" x2="28598" y2="39405"/>
                        <a14:foregroundMark x1="29445" y1="77881" x2="62371" y2="86431"/>
                        <a14:foregroundMark x1="49389" y1="81041" x2="33208" y2="76208"/>
                        <a14:foregroundMark x1="33208" y1="76208" x2="43838" y2="73978"/>
                        <a14:foregroundMark x1="43838" y1="73978" x2="74976" y2="86431"/>
                        <a14:foregroundMark x1="60771" y1="78253" x2="49953" y2="77695"/>
                        <a14:foregroundMark x1="49953" y1="77695" x2="60960" y2="72677"/>
                        <a14:foregroundMark x1="60960" y1="72677" x2="50611" y2="84387"/>
                        <a14:foregroundMark x1="50611" y1="84387" x2="67451" y2="92193"/>
                        <a14:foregroundMark x1="22484" y1="26952" x2="25212" y2="86431"/>
                        <a14:foregroundMark x1="25212" y1="86431" x2="49483" y2="95725"/>
                        <a14:foregroundMark x1="49483" y1="95725" x2="68391" y2="94052"/>
                        <a14:foregroundMark x1="68391" y1="94052" x2="74600" y2="81784"/>
                        <a14:foregroundMark x1="74600" y1="81784" x2="51364" y2="43866"/>
                        <a14:foregroundMark x1="51364" y1="43866" x2="20320" y2="26394"/>
                        <a14:foregroundMark x1="21637" y1="22305" x2="31797" y2="14126"/>
                        <a14:foregroundMark x1="31797" y1="14126" x2="58325" y2="13755"/>
                        <a14:foregroundMark x1="58325" y1="13755" x2="71402" y2="15056"/>
                        <a14:foregroundMark x1="71402" y1="15056" x2="77611" y2="24349"/>
                        <a14:foregroundMark x1="77611" y1="24349" x2="80715" y2="50743"/>
                        <a14:foregroundMark x1="80715" y1="50743" x2="79680" y2="75279"/>
                        <a14:foregroundMark x1="79680" y1="75279" x2="73377" y2="94238"/>
                        <a14:foregroundMark x1="73377" y1="94238" x2="64911" y2="98885"/>
                        <a14:foregroundMark x1="64911" y1="98885" x2="26246" y2="96840"/>
                        <a14:foregroundMark x1="26246" y1="96840" x2="21731" y2="78625"/>
                        <a14:foregroundMark x1="21731" y1="78625" x2="21072" y2="24535"/>
                        <a14:foregroundMark x1="79022" y1="28625" x2="69520" y2="13755"/>
                        <a14:foregroundMark x1="69520" y1="13755" x2="32832" y2="14684"/>
                        <a14:foregroundMark x1="32832" y1="14684" x2="48636" y2="30112"/>
                        <a14:foregroundMark x1="48636" y1="30112" x2="72625" y2="32342"/>
                        <a14:foregroundMark x1="72625" y1="32342" x2="79962" y2="27695"/>
                        <a14:foregroundMark x1="79962" y1="27695" x2="80433" y2="25093"/>
                        <a14:foregroundMark x1="63500" y1="31784" x2="55221" y2="35502"/>
                        <a14:foregroundMark x1="55221" y1="35502" x2="37723" y2="29740"/>
                        <a14:foregroundMark x1="37723" y1="29740" x2="52117" y2="17286"/>
                        <a14:foregroundMark x1="52117" y1="17286" x2="62841" y2="31041"/>
                        <a14:foregroundMark x1="62841" y1="31041" x2="59643" y2="40706"/>
                        <a14:foregroundMark x1="74036" y1="58736" x2="74036" y2="97212"/>
                        <a14:foregroundMark x1="74036" y1="97212" x2="80715" y2="89591"/>
                        <a14:foregroundMark x1="80715" y1="89591" x2="80151" y2="72119"/>
                        <a14:foregroundMark x1="20790" y1="69517" x2="18721" y2="91822"/>
                        <a14:foregroundMark x1="18721" y1="91822" x2="23895" y2="72491"/>
                        <a14:foregroundMark x1="23895" y1="72491" x2="19285" y2="70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16" t="12099" r="18007"/>
          <a:stretch/>
        </p:blipFill>
        <p:spPr bwMode="auto">
          <a:xfrm>
            <a:off x="604628" y="3402029"/>
            <a:ext cx="4837809" cy="345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D31D568-C6DB-E7F9-9801-D8251972C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cs-CZ" sz="6000" b="1">
                <a:solidFill>
                  <a:srgbClr val="00B0F0"/>
                </a:solidFill>
              </a:rPr>
              <a:t>Proximity senzor</a:t>
            </a:r>
            <a:br>
              <a:rPr lang="cs-CZ" sz="6000" b="1">
                <a:solidFill>
                  <a:srgbClr val="00B0F0"/>
                </a:solidFill>
              </a:rPr>
            </a:br>
            <a:endParaRPr lang="cs-CZ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98A09CE-DF84-8420-0716-11E45196B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31" y="1947431"/>
            <a:ext cx="11957537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3600" b="1">
                <a:solidFill>
                  <a:schemeClr val="accent2"/>
                </a:solidFill>
              </a:rPr>
              <a:t>Senzor, který detekuje blízkost objektů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2DABC-A10F-700E-5ACF-3255093D5B29}"/>
              </a:ext>
            </a:extLst>
          </p:cNvPr>
          <p:cNvSpPr txBox="1"/>
          <p:nvPr/>
        </p:nvSpPr>
        <p:spPr>
          <a:xfrm>
            <a:off x="6492657" y="4478054"/>
            <a:ext cx="465550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baseline="30000">
                <a:solidFill>
                  <a:srgbClr val="00B0F0"/>
                </a:solidFill>
                <a:latin typeface="Aptos"/>
                <a:ea typeface="Aptos"/>
                <a:cs typeface="Aptos"/>
              </a:rPr>
              <a:t>Richard </a:t>
            </a:r>
            <a:r>
              <a:rPr lang="en-US" sz="5400" b="1" baseline="30000" err="1">
                <a:solidFill>
                  <a:srgbClr val="00B0F0"/>
                </a:solidFill>
                <a:latin typeface="Aptos"/>
                <a:ea typeface="Aptos"/>
                <a:cs typeface="Aptos"/>
              </a:rPr>
              <a:t>Gilík</a:t>
            </a:r>
            <a:endParaRPr lang="en-US" sz="5400">
              <a:solidFill>
                <a:srgbClr val="000000"/>
              </a:solidFill>
              <a:latin typeface="Aptos"/>
              <a:ea typeface="Aptos"/>
              <a:cs typeface="Aptos"/>
            </a:endParaRPr>
          </a:p>
          <a:p>
            <a:r>
              <a:rPr lang="en-US" sz="5400" b="1" baseline="30000">
                <a:solidFill>
                  <a:srgbClr val="00B0F0"/>
                </a:solidFill>
                <a:latin typeface="Aptos"/>
                <a:ea typeface="Aptos"/>
                <a:cs typeface="Aptos"/>
              </a:rPr>
              <a:t> Matěj </a:t>
            </a:r>
            <a:r>
              <a:rPr lang="en-US" sz="5400" b="1" baseline="30000" err="1">
                <a:solidFill>
                  <a:srgbClr val="00B0F0"/>
                </a:solidFill>
                <a:latin typeface="Aptos"/>
                <a:ea typeface="Aptos"/>
                <a:cs typeface="Aptos"/>
              </a:rPr>
              <a:t>Dubinský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5626-4520-E312-365E-8DE6D53E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214" y="182675"/>
            <a:ext cx="778957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000" b="1" err="1">
                <a:solidFill>
                  <a:srgbClr val="00B0F0"/>
                </a:solidFill>
              </a:rPr>
              <a:t>Děkujeme</a:t>
            </a:r>
            <a:r>
              <a:rPr lang="en-US" sz="6000" b="1">
                <a:solidFill>
                  <a:srgbClr val="00B0F0"/>
                </a:solidFill>
              </a:rPr>
              <a:t> za </a:t>
            </a:r>
            <a:r>
              <a:rPr lang="en-US" sz="6000" b="1" err="1">
                <a:solidFill>
                  <a:srgbClr val="00B0F0"/>
                </a:solidFill>
              </a:rPr>
              <a:t>pozornost</a:t>
            </a:r>
            <a:endParaRPr lang="en-US" sz="6000" b="1">
              <a:solidFill>
                <a:srgbClr val="00B0F0"/>
              </a:solidFill>
            </a:endParaRPr>
          </a:p>
        </p:txBody>
      </p:sp>
      <p:pic>
        <p:nvPicPr>
          <p:cNvPr id="4" name="Picture 3" descr="Palec na Facebooku, Veselý obličej, Palecový signál, Emotikony, Emodži,  Animace, Online Chat, Žlutá, animace, emoji png | PNGEgg">
            <a:extLst>
              <a:ext uri="{FF2B5EF4-FFF2-40B4-BE49-F238E27FC236}">
                <a16:creationId xmlns:a16="http://schemas.microsoft.com/office/drawing/2014/main" id="{EF881D20-8C2F-A935-BB22-5FA2D93D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43" b="99186" l="556" r="96000">
                        <a14:foregroundMark x1="25111" y1="10749" x2="35778" y2="4560"/>
                        <a14:foregroundMark x1="35778" y1="4560" x2="50000" y2="2443"/>
                        <a14:foregroundMark x1="50000" y1="2443" x2="65778" y2="12704"/>
                        <a14:foregroundMark x1="84103" y1="77724" x2="84000" y2="78664"/>
                        <a14:foregroundMark x1="84000" y1="78664" x2="86333" y2="96091"/>
                        <a14:foregroundMark x1="86333" y1="96091" x2="97556" y2="92345"/>
                        <a14:foregroundMark x1="91743" y1="66656" x2="90333" y2="60423"/>
                        <a14:foregroundMark x1="97556" y1="92345" x2="93330" y2="73667"/>
                        <a14:foregroundMark x1="90333" y1="60423" x2="87743" y2="61106"/>
                        <a14:foregroundMark x1="98415" y1="86425" x2="99444" y2="88436"/>
                        <a14:foregroundMark x1="92241" y1="74359" x2="98329" y2="86256"/>
                        <a14:foregroundMark x1="99444" y1="88436" x2="87556" y2="93974"/>
                        <a14:foregroundMark x1="86572" y1="92261" x2="85778" y2="90879"/>
                        <a14:foregroundMark x1="87556" y1="93974" x2="86779" y2="92621"/>
                        <a14:foregroundMark x1="87444" y1="97557" x2="97778" y2="96906"/>
                        <a14:foregroundMark x1="97115" y1="93648" x2="93076" y2="73828"/>
                        <a14:foregroundMark x1="97640" y1="96227" x2="97115" y2="93648"/>
                        <a14:foregroundMark x1="97778" y1="96906" x2="97848" y2="97251"/>
                        <a14:foregroundMark x1="92780" y1="74016" x2="86444" y2="90228"/>
                        <a14:foregroundMark x1="86885" y1="91215" x2="88556" y2="94951"/>
                        <a14:foregroundMark x1="86444" y1="90228" x2="86833" y2="91099"/>
                        <a14:foregroundMark x1="95411" y1="93648" x2="96111" y2="97720"/>
                        <a14:foregroundMark x1="92333" y1="75733" x2="95411" y2="93648"/>
                        <a14:foregroundMark x1="96111" y1="97720" x2="90778" y2="99186"/>
                        <a14:foregroundMark x1="7849" y1="54745" x2="18222" y2="44788"/>
                        <a14:foregroundMark x1="18222" y1="44788" x2="20667" y2="26547"/>
                        <a14:foregroundMark x1="15932" y1="21993" x2="10831" y2="17087"/>
                        <a14:foregroundMark x1="20667" y1="26547" x2="16942" y2="22964"/>
                        <a14:foregroundMark x1="7100" y1="19993" x2="1535" y2="27106"/>
                        <a14:foregroundMark x1="1205" y1="50567" x2="3977" y2="55083"/>
                        <a14:backgroundMark x1="778" y1="52443" x2="2556" y2="34691"/>
                        <a14:backgroundMark x1="2556" y1="34691" x2="222" y2="23779"/>
                        <a14:backgroundMark x1="1333" y1="31759" x2="889" y2="50651"/>
                        <a14:backgroundMark x1="889" y1="50651" x2="1556" y2="41694"/>
                        <a14:backgroundMark x1="2333" y1="35993" x2="2889" y2="36156"/>
                        <a14:backgroundMark x1="222" y1="31759" x2="1000" y2="32573"/>
                        <a14:backgroundMark x1="2111" y1="34528" x2="2111" y2="34528"/>
                        <a14:backgroundMark x1="444" y1="28990" x2="444" y2="34202"/>
                        <a14:backgroundMark x1="1333" y1="27036" x2="222" y2="33713"/>
                        <a14:backgroundMark x1="444" y1="27850" x2="444" y2="30945"/>
                        <a14:backgroundMark x1="8111" y1="20521" x2="7556" y2="19870"/>
                        <a14:backgroundMark x1="8333" y1="19707" x2="7778" y2="20684"/>
                        <a14:backgroundMark x1="7778" y1="19381" x2="8556" y2="18730"/>
                        <a14:backgroundMark x1="8333" y1="17915" x2="11111" y2="16287"/>
                        <a14:backgroundMark x1="9889" y1="17101" x2="11111" y2="15472"/>
                        <a14:backgroundMark x1="15333" y1="23779" x2="16444" y2="22964"/>
                        <a14:backgroundMark x1="16444" y1="22964" x2="16444" y2="22964"/>
                        <a14:backgroundMark x1="16778" y1="22638" x2="15889" y2="22964"/>
                        <a14:backgroundMark x1="4556" y1="56026" x2="5333" y2="56352"/>
                        <a14:backgroundMark x1="5111" y1="57655" x2="3444" y2="56840"/>
                        <a14:backgroundMark x1="5889" y1="58632" x2="3778" y2="57980"/>
                        <a14:backgroundMark x1="5556" y1="56352" x2="7333" y2="56026"/>
                        <a14:backgroundMark x1="86111" y1="58632" x2="84222" y2="75081"/>
                        <a14:backgroundMark x1="84222" y1="75081" x2="84222" y2="74919"/>
                        <a14:backgroundMark x1="92000" y1="67101" x2="93667" y2="72964"/>
                        <a14:backgroundMark x1="91556" y1="66775" x2="93667" y2="73453"/>
                        <a14:backgroundMark x1="98778" y1="84853" x2="99111" y2="82248"/>
                        <a14:backgroundMark x1="84444" y1="75081" x2="84000" y2="77687"/>
                        <a14:backgroundMark x1="97778" y1="97557" x2="98333" y2="92834"/>
                        <a14:backgroundMark x1="85889" y1="99186" x2="86333" y2="93322"/>
                        <a14:backgroundMark x1="97000" y1="93648" x2="97000" y2="93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0049" y="2138635"/>
            <a:ext cx="4580350" cy="31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6667-2ABB-C2F5-5A2D-EA3BCFB1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0" y="182476"/>
            <a:ext cx="7048500" cy="970329"/>
          </a:xfrm>
        </p:spPr>
        <p:txBody>
          <a:bodyPr anchor="t">
            <a:normAutofit/>
          </a:bodyPr>
          <a:lstStyle/>
          <a:p>
            <a:r>
              <a:rPr lang="cs-CZ" sz="5400" b="1">
                <a:solidFill>
                  <a:srgbClr val="00B0F0"/>
                </a:solidFill>
              </a:rPr>
              <a:t>Typy proximity senzorů: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B4C46-B871-C9C7-D8DC-D9CA96852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4" y="1319758"/>
            <a:ext cx="11617569" cy="847145"/>
          </a:xfrm>
        </p:spPr>
        <p:txBody>
          <a:bodyPr>
            <a:normAutofit/>
          </a:bodyPr>
          <a:lstStyle/>
          <a:p>
            <a:r>
              <a:rPr lang="cs-CZ" sz="3200" b="1">
                <a:solidFill>
                  <a:srgbClr val="00B0F0"/>
                </a:solidFill>
              </a:rPr>
              <a:t>   Infrared (IR) senzory</a:t>
            </a:r>
          </a:p>
          <a:p>
            <a:pPr lvl="1">
              <a:buFontTx/>
              <a:buChar char="-"/>
            </a:pPr>
            <a:endParaRPr lang="cs-CZ" sz="3200" b="1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6B97F-65AA-6D03-3F9C-51F41ABBA92D}"/>
              </a:ext>
            </a:extLst>
          </p:cNvPr>
          <p:cNvSpPr txBox="1"/>
          <p:nvPr/>
        </p:nvSpPr>
        <p:spPr>
          <a:xfrm>
            <a:off x="90854" y="2578165"/>
            <a:ext cx="1107537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3200" b="1">
                <a:solidFill>
                  <a:srgbClr val="00B0F0"/>
                </a:solidFill>
              </a:rPr>
              <a:t>Ultrazvukové</a:t>
            </a:r>
            <a:r>
              <a:rPr lang="cs-CZ" sz="2800" b="1">
                <a:solidFill>
                  <a:srgbClr val="00B0F0"/>
                </a:solidFill>
              </a:rPr>
              <a:t> senzory</a:t>
            </a:r>
            <a:r>
              <a:rPr lang="cs-CZ" sz="3600" b="1">
                <a:solidFill>
                  <a:srgbClr val="00B0F0"/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3600" b="1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44100-4BF8-BCB9-9624-3247C949AB8B}"/>
              </a:ext>
            </a:extLst>
          </p:cNvPr>
          <p:cNvSpPr txBox="1"/>
          <p:nvPr/>
        </p:nvSpPr>
        <p:spPr>
          <a:xfrm>
            <a:off x="90855" y="3994815"/>
            <a:ext cx="1161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200" b="1">
                <a:solidFill>
                  <a:srgbClr val="00B0F0"/>
                </a:solidFill>
              </a:rPr>
              <a:t>Kapacitní senzory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C4D8-AFA2-C490-1BFD-2177F225603E}"/>
              </a:ext>
            </a:extLst>
          </p:cNvPr>
          <p:cNvSpPr txBox="1"/>
          <p:nvPr/>
        </p:nvSpPr>
        <p:spPr>
          <a:xfrm>
            <a:off x="616926" y="3345723"/>
            <a:ext cx="10023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b="1" dirty="0">
                <a:solidFill>
                  <a:schemeClr val="accent2"/>
                </a:solidFill>
              </a:rPr>
              <a:t>Využívají zvukové vlny k měření vzdálenosti.</a:t>
            </a:r>
            <a:endParaRPr lang="cs-CZ" sz="28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25FB5-204D-C784-79A4-0EC452E06AC5}"/>
              </a:ext>
            </a:extLst>
          </p:cNvPr>
          <p:cNvSpPr txBox="1"/>
          <p:nvPr/>
        </p:nvSpPr>
        <p:spPr>
          <a:xfrm>
            <a:off x="616926" y="4821590"/>
            <a:ext cx="908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b="1" dirty="0">
                <a:solidFill>
                  <a:schemeClr val="accent2"/>
                </a:solidFill>
              </a:rPr>
              <a:t>Detekují změny elektrického pole.</a:t>
            </a:r>
            <a:endParaRPr lang="cs-CZ" sz="28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3122F-9C2F-06F5-42D3-8912C4CE1785}"/>
              </a:ext>
            </a:extLst>
          </p:cNvPr>
          <p:cNvSpPr txBox="1"/>
          <p:nvPr/>
        </p:nvSpPr>
        <p:spPr>
          <a:xfrm>
            <a:off x="616926" y="1978107"/>
            <a:ext cx="897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b="1">
                <a:solidFill>
                  <a:schemeClr val="accent2"/>
                </a:solidFill>
              </a:rPr>
              <a:t>Používají infračervené světlo k detekci objektů.</a:t>
            </a:r>
            <a:endParaRPr lang="cs-CZ" sz="2800">
              <a:solidFill>
                <a:schemeClr val="accent2"/>
              </a:solidFill>
            </a:endParaRPr>
          </a:p>
        </p:txBody>
      </p:sp>
      <p:pic>
        <p:nvPicPr>
          <p:cNvPr id="1026" name="Picture 2" descr="Infrared sensor - Free technology icons">
            <a:extLst>
              <a:ext uri="{FF2B5EF4-FFF2-40B4-BE49-F238E27FC236}">
                <a16:creationId xmlns:a16="http://schemas.microsoft.com/office/drawing/2014/main" id="{C817AFA4-BC11-E04A-8C3F-4D03C9F8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976" y="806796"/>
            <a:ext cx="2122098" cy="212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ltrasonic Distance Sensor HC-SR04 5V Ve">
            <a:extLst>
              <a:ext uri="{FF2B5EF4-FFF2-40B4-BE49-F238E27FC236}">
                <a16:creationId xmlns:a16="http://schemas.microsoft.com/office/drawing/2014/main" id="{CA789CEF-EF97-B9D3-20C7-7D5094C2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71" y="2986807"/>
            <a:ext cx="3246256" cy="18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pacitive Sensors, Sensing Distance: 1.5mm - 2 M Approx at Rs 1750 in New  Delhi">
            <a:extLst>
              <a:ext uri="{FF2B5EF4-FFF2-40B4-BE49-F238E27FC236}">
                <a16:creationId xmlns:a16="http://schemas.microsoft.com/office/drawing/2014/main" id="{3167DAA1-9F1A-B02B-2B74-25525A3BD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8000">
                        <a14:foregroundMark x1="90000" y1="54600" x2="95200" y2="73000"/>
                        <a14:foregroundMark x1="95200" y1="73000" x2="90000" y2="76600"/>
                        <a14:foregroundMark x1="98000" y1="59200" x2="97000" y2="7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13" y="4187136"/>
            <a:ext cx="2591159" cy="259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A283-DD80-E6EB-E8E3-877AF6F4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838" y="321164"/>
            <a:ext cx="8393724" cy="1325563"/>
          </a:xfrm>
        </p:spPr>
        <p:txBody>
          <a:bodyPr anchor="t">
            <a:normAutofit/>
          </a:bodyPr>
          <a:lstStyle/>
          <a:p>
            <a:r>
              <a:rPr lang="cs-CZ" sz="5400" b="1">
                <a:solidFill>
                  <a:srgbClr val="00B0F0"/>
                </a:solidFill>
              </a:rPr>
              <a:t>Jak funguje proximity senzor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A667B-CE01-1E28-8AB7-B499BF8FC614}"/>
              </a:ext>
            </a:extLst>
          </p:cNvPr>
          <p:cNvSpPr txBox="1"/>
          <p:nvPr/>
        </p:nvSpPr>
        <p:spPr>
          <a:xfrm>
            <a:off x="301869" y="1275217"/>
            <a:ext cx="8121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3200" b="1">
                <a:solidFill>
                  <a:srgbClr val="00B0F0"/>
                </a:solidFill>
              </a:rPr>
              <a:t>Princip fungování: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EB9FA-5153-2E00-AF62-447C5822C8B3}"/>
              </a:ext>
            </a:extLst>
          </p:cNvPr>
          <p:cNvSpPr txBox="1"/>
          <p:nvPr/>
        </p:nvSpPr>
        <p:spPr>
          <a:xfrm>
            <a:off x="422033" y="2123726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b="1">
                <a:solidFill>
                  <a:schemeClr val="accent2"/>
                </a:solidFill>
              </a:rPr>
              <a:t>Senzor vysílá signál (IR, ultrazvuk) a měří čas, za který se signál vrátí.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1EFE9-31C2-A21B-B574-5AD9E6D54FC4}"/>
              </a:ext>
            </a:extLst>
          </p:cNvPr>
          <p:cNvSpPr txBox="1"/>
          <p:nvPr/>
        </p:nvSpPr>
        <p:spPr>
          <a:xfrm>
            <a:off x="422033" y="3341077"/>
            <a:ext cx="8000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b="1">
                <a:solidFill>
                  <a:schemeClr val="accent2"/>
                </a:solidFill>
              </a:rPr>
              <a:t>Když se blíží objekt (např. tvář), signál se odrazí, což senzor detekuje.</a:t>
            </a:r>
          </a:p>
        </p:txBody>
      </p:sp>
      <p:pic>
        <p:nvPicPr>
          <p:cNvPr id="3" name="Picture 2" descr="Flex kabel Apple iPhone XS Proximity Senzor | MobilMax.cz">
            <a:extLst>
              <a:ext uri="{FF2B5EF4-FFF2-40B4-BE49-F238E27FC236}">
                <a16:creationId xmlns:a16="http://schemas.microsoft.com/office/drawing/2014/main" id="{5ADC35F8-313C-A621-C805-187ADB7D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273" y="3822120"/>
            <a:ext cx="2743200" cy="2859786"/>
          </a:xfrm>
          <a:prstGeom prst="rect">
            <a:avLst/>
          </a:prstGeom>
        </p:spPr>
      </p:pic>
      <p:pic>
        <p:nvPicPr>
          <p:cNvPr id="3074" name="Picture 2" descr="Types of gears: how they work and where to use them | igus® Engineer's  Toolbox">
            <a:extLst>
              <a:ext uri="{FF2B5EF4-FFF2-40B4-BE49-F238E27FC236}">
                <a16:creationId xmlns:a16="http://schemas.microsoft.com/office/drawing/2014/main" id="{6D9C0B1B-CF2C-8CFE-10B1-19CA4908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27" y="4748803"/>
            <a:ext cx="2370736" cy="19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E264-EEA4-CCD3-7EFB-EA38F2C1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646" y="72737"/>
            <a:ext cx="5896708" cy="1325563"/>
          </a:xfrm>
        </p:spPr>
        <p:txBody>
          <a:bodyPr>
            <a:normAutofit/>
          </a:bodyPr>
          <a:lstStyle/>
          <a:p>
            <a:r>
              <a:rPr lang="cs-CZ" sz="5400" b="1" dirty="0">
                <a:solidFill>
                  <a:srgbClr val="00B0F0"/>
                </a:solidFill>
              </a:rPr>
              <a:t>Využití v telefonech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4AB91-D5CA-5544-FF39-977EE2930E29}"/>
              </a:ext>
            </a:extLst>
          </p:cNvPr>
          <p:cNvSpPr txBox="1"/>
          <p:nvPr/>
        </p:nvSpPr>
        <p:spPr>
          <a:xfrm>
            <a:off x="298938" y="1398300"/>
            <a:ext cx="11427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3200" b="1" dirty="0">
                <a:solidFill>
                  <a:srgbClr val="00B0F0"/>
                </a:solidFill>
              </a:rPr>
              <a:t>Automatické vypínání displeje: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32E52-D160-6820-2A67-1C4A906503CF}"/>
              </a:ext>
            </a:extLst>
          </p:cNvPr>
          <p:cNvSpPr txBox="1"/>
          <p:nvPr/>
        </p:nvSpPr>
        <p:spPr>
          <a:xfrm>
            <a:off x="457199" y="2128062"/>
            <a:ext cx="10330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b="1" dirty="0">
                <a:solidFill>
                  <a:schemeClr val="accent2"/>
                </a:solidFill>
              </a:rPr>
              <a:t>Když telefon přiložíte k uchu, displej se vypne, aby se zabránilo náhodným dotykům.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82237-D227-765D-EA91-3F34338E20A7}"/>
              </a:ext>
            </a:extLst>
          </p:cNvPr>
          <p:cNvSpPr txBox="1"/>
          <p:nvPr/>
        </p:nvSpPr>
        <p:spPr>
          <a:xfrm>
            <a:off x="298938" y="3349869"/>
            <a:ext cx="1011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3200" b="1" dirty="0">
                <a:solidFill>
                  <a:srgbClr val="00B0F0"/>
                </a:solidFill>
              </a:rPr>
              <a:t>Zlepšení výdrže baterie: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0382B-5D38-18CC-9D3F-626BC926EEBC}"/>
              </a:ext>
            </a:extLst>
          </p:cNvPr>
          <p:cNvSpPr txBox="1"/>
          <p:nvPr/>
        </p:nvSpPr>
        <p:spPr>
          <a:xfrm>
            <a:off x="457199" y="4079631"/>
            <a:ext cx="87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b="1" dirty="0">
                <a:solidFill>
                  <a:schemeClr val="accent2"/>
                </a:solidFill>
              </a:rPr>
              <a:t>Snížení spotřeby energie, když je displej vypnutý.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DA75D6-DF98-948C-8548-E63D0DA7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268" y="3563980"/>
            <a:ext cx="2951284" cy="2951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242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51D5-D12F-3778-8009-3E365107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61" y="153785"/>
            <a:ext cx="7760677" cy="1325563"/>
          </a:xfrm>
        </p:spPr>
        <p:txBody>
          <a:bodyPr>
            <a:normAutofit/>
          </a:bodyPr>
          <a:lstStyle/>
          <a:p>
            <a:r>
              <a:rPr lang="cs-CZ" sz="5400" b="1">
                <a:solidFill>
                  <a:srgbClr val="00B0F0"/>
                </a:solidFill>
              </a:rPr>
              <a:t>Výhody proximity senzorů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717E2-005F-5524-B1F7-1C86EC7A396B}"/>
              </a:ext>
            </a:extLst>
          </p:cNvPr>
          <p:cNvSpPr txBox="1"/>
          <p:nvPr/>
        </p:nvSpPr>
        <p:spPr>
          <a:xfrm>
            <a:off x="351693" y="1600214"/>
            <a:ext cx="10805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3200" b="1">
                <a:solidFill>
                  <a:srgbClr val="00B0F0"/>
                </a:solidFill>
              </a:rPr>
              <a:t>Zvýšení uživatelského komfortu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C0980-C03F-BDFE-4A08-52690DE11149}"/>
              </a:ext>
            </a:extLst>
          </p:cNvPr>
          <p:cNvSpPr txBox="1"/>
          <p:nvPr/>
        </p:nvSpPr>
        <p:spPr>
          <a:xfrm>
            <a:off x="719502" y="4102963"/>
            <a:ext cx="10374923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800" b="1">
                <a:solidFill>
                  <a:schemeClr val="accent2"/>
                </a:solidFill>
              </a:rPr>
              <a:t>Zmírnění spotřeby v situacích, kdy není potřeba aktivní displej.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800" b="1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5EC7D-3A18-910A-83C7-E0A4D57BCC02}"/>
              </a:ext>
            </a:extLst>
          </p:cNvPr>
          <p:cNvSpPr txBox="1"/>
          <p:nvPr/>
        </p:nvSpPr>
        <p:spPr>
          <a:xfrm>
            <a:off x="351693" y="3218165"/>
            <a:ext cx="10805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3200" b="1">
                <a:solidFill>
                  <a:srgbClr val="00B0F0"/>
                </a:solidFill>
              </a:rPr>
              <a:t>Úspora energie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04ACC-29F9-0135-9C13-8E62AE56BA6A}"/>
              </a:ext>
            </a:extLst>
          </p:cNvPr>
          <p:cNvSpPr txBox="1"/>
          <p:nvPr/>
        </p:nvSpPr>
        <p:spPr>
          <a:xfrm>
            <a:off x="719502" y="2343295"/>
            <a:ext cx="1037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800" b="1">
                <a:solidFill>
                  <a:schemeClr val="accent2"/>
                </a:solidFill>
              </a:rPr>
              <a:t>Ochrana před náhodnými dotyky.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EF2FC-31D1-7524-E009-4A6814B8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9541" y="980000"/>
            <a:ext cx="2461216" cy="2409977"/>
          </a:xfrm>
          <a:prstGeom prst="rect">
            <a:avLst/>
          </a:prstGeom>
        </p:spPr>
      </p:pic>
      <p:pic>
        <p:nvPicPr>
          <p:cNvPr id="2050" name="Picture 2" descr="Advantage - Free business and finance icons">
            <a:extLst>
              <a:ext uri="{FF2B5EF4-FFF2-40B4-BE49-F238E27FC236}">
                <a16:creationId xmlns:a16="http://schemas.microsoft.com/office/drawing/2014/main" id="{FDB053D0-4E5A-540F-BBAB-A3A4FCC1D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71" y="4423153"/>
            <a:ext cx="2257933" cy="225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ttery - Free technology icons">
            <a:extLst>
              <a:ext uri="{FF2B5EF4-FFF2-40B4-BE49-F238E27FC236}">
                <a16:creationId xmlns:a16="http://schemas.microsoft.com/office/drawing/2014/main" id="{CB662194-4521-2333-E02A-C785F6F4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71" y="4368102"/>
            <a:ext cx="2649235" cy="264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81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076A-74F1-4DF2-BAF4-1907A981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415" y="0"/>
            <a:ext cx="5369169" cy="1325563"/>
          </a:xfrm>
        </p:spPr>
        <p:txBody>
          <a:bodyPr>
            <a:normAutofit/>
          </a:bodyPr>
          <a:lstStyle/>
          <a:p>
            <a:r>
              <a:rPr lang="cs-CZ" sz="5400" b="1">
                <a:solidFill>
                  <a:srgbClr val="00B0F0"/>
                </a:solidFill>
              </a:rPr>
              <a:t>Možné nevýhody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B67CE-6FC7-C975-1A4D-56F690A79F5E}"/>
              </a:ext>
            </a:extLst>
          </p:cNvPr>
          <p:cNvSpPr txBox="1"/>
          <p:nvPr/>
        </p:nvSpPr>
        <p:spPr>
          <a:xfrm>
            <a:off x="281354" y="1325563"/>
            <a:ext cx="10999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3200" b="1">
                <a:solidFill>
                  <a:srgbClr val="00B0F0"/>
                </a:solidFill>
              </a:rPr>
              <a:t>Senzory mohou být ovlivněny prachem, špínou nebo jinými překážkami.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40A46-69E9-29B9-4278-3B226F13E9A8}"/>
              </a:ext>
            </a:extLst>
          </p:cNvPr>
          <p:cNvSpPr txBox="1"/>
          <p:nvPr/>
        </p:nvSpPr>
        <p:spPr>
          <a:xfrm>
            <a:off x="281354" y="2844225"/>
            <a:ext cx="10436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3200" b="1">
                <a:solidFill>
                  <a:srgbClr val="00B0F0"/>
                </a:solidFill>
              </a:rPr>
              <a:t>Obvykle detekují pouze blízké objekty.</a:t>
            </a:r>
          </a:p>
        </p:txBody>
      </p:sp>
      <p:pic>
        <p:nvPicPr>
          <p:cNvPr id="5" name="Obrázek 4" descr="Jak tchýně věděla, že svůj ztracený mobil najdu | Diit.cz">
            <a:extLst>
              <a:ext uri="{FF2B5EF4-FFF2-40B4-BE49-F238E27FC236}">
                <a16:creationId xmlns:a16="http://schemas.microsoft.com/office/drawing/2014/main" id="{CD42CDBB-1A6A-A52D-89B1-D83C984E1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88" r="94750">
                        <a14:foregroundMark x1="2337" y1="40673" x2="73125" y2="11833"/>
                        <a14:foregroundMark x1="73125" y1="11833" x2="88063" y2="20167"/>
                        <a14:foregroundMark x1="88063" y1="20167" x2="94063" y2="36083"/>
                        <a14:foregroundMark x1="94063" y1="36083" x2="96313" y2="54833"/>
                        <a14:foregroundMark x1="96313" y1="54833" x2="18750" y2="86583"/>
                        <a14:foregroundMark x1="9107" y1="76041" x2="8688" y2="75583"/>
                        <a14:foregroundMark x1="18750" y1="86583" x2="9739" y2="76732"/>
                        <a14:foregroundMark x1="557" y1="43536" x2="188" y2="42083"/>
                        <a14:foregroundMark x1="2221" y1="50094" x2="1469" y2="47130"/>
                        <a14:foregroundMark x1="4105" y1="57521" x2="2354" y2="50619"/>
                        <a14:foregroundMark x1="7784" y1="72022" x2="4924" y2="60749"/>
                        <a14:foregroundMark x1="8688" y1="75583" x2="8328" y2="74164"/>
                        <a14:foregroundMark x1="11250" y1="40250" x2="63438" y2="22000"/>
                        <a14:foregroundMark x1="63438" y1="22000" x2="82188" y2="27750"/>
                        <a14:foregroundMark x1="82188" y1="27750" x2="84375" y2="46250"/>
                        <a14:foregroundMark x1="84375" y1="46250" x2="27563" y2="75333"/>
                        <a14:foregroundMark x1="27563" y1="75333" x2="13125" y2="61417"/>
                        <a14:foregroundMark x1="13125" y1="61417" x2="11375" y2="43000"/>
                        <a14:foregroundMark x1="11375" y1="43000" x2="12438" y2="38417"/>
                        <a14:foregroundMark x1="92625" y1="30333" x2="97750" y2="47167"/>
                        <a14:foregroundMark x1="97750" y1="47167" x2="87250" y2="34083"/>
                        <a14:foregroundMark x1="87250" y1="34083" x2="91250" y2="31917"/>
                        <a14:foregroundMark x1="94750" y1="39333" x2="94063" y2="39333"/>
                        <a14:foregroundMark x1="9438" y1="37417" x2="3125" y2="55500"/>
                        <a14:foregroundMark x1="3125" y1="55500" x2="6438" y2="64917"/>
                        <a14:foregroundMark x1="2500" y1="54083" x2="8188" y2="38583"/>
                        <a14:foregroundMark x1="8188" y1="38583" x2="8750" y2="38417"/>
                        <a14:foregroundMark x1="2500" y1="53833" x2="9063" y2="38417"/>
                        <a14:foregroundMark x1="9063" y1="38417" x2="9188" y2="37750"/>
                        <a14:foregroundMark x1="5938" y1="41167" x2="4125" y2="44833"/>
                        <a14:foregroundMark x1="625" y1="51000" x2="8250" y2="39333"/>
                        <a14:foregroundMark x1="3625" y1="52250" x2="4813" y2="39333"/>
                        <a14:foregroundMark x1="1812" y1="42083" x2="2063" y2="43000"/>
                        <a14:backgroundMark x1="41938" y1="80583" x2="95438" y2="56917"/>
                        <a14:backgroundMark x1="14000" y1="87417" x2="5563" y2="67083"/>
                        <a14:backgroundMark x1="2349" y1="41834" x2="2063" y2="39583"/>
                        <a14:backgroundMark x1="2971" y1="46720" x2="2473" y2="42809"/>
                        <a14:backgroundMark x1="3518" y1="51015" x2="3118" y2="47876"/>
                        <a14:backgroundMark x1="5563" y1="67083" x2="5301" y2="65022"/>
                        <a14:backgroundMark x1="1812" y1="59667" x2="2063" y2="50750"/>
                        <a14:backgroundMark x1="1411" y1="42270" x2="1125" y2="39417"/>
                        <a14:backgroundMark x1="2005" y1="48198" x2="1510" y2="43257"/>
                        <a14:backgroundMark x1="2562" y1="53754" x2="2125" y2="49395"/>
                        <a14:backgroundMark x1="3188" y1="60000" x2="3050" y2="58622"/>
                        <a14:backgroundMark x1="1595" y1="43218" x2="2063" y2="47000"/>
                        <a14:backgroundMark x1="1125" y1="39417" x2="1474" y2="42241"/>
                        <a14:backgroundMark x1="3012" y1="58515" x2="2938" y2="58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1921" y="3731116"/>
            <a:ext cx="3741312" cy="2797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smail palec dolů - obcan-lomnice.cz">
            <a:extLst>
              <a:ext uri="{FF2B5EF4-FFF2-40B4-BE49-F238E27FC236}">
                <a16:creationId xmlns:a16="http://schemas.microsoft.com/office/drawing/2014/main" id="{6BFF2219-1CF3-9437-BA63-644AC4EDE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85" y="4317084"/>
            <a:ext cx="1895341" cy="19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7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F9D9-5934-C5EF-C259-CD7F1723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261" y="0"/>
            <a:ext cx="2731477" cy="1325563"/>
          </a:xfrm>
        </p:spPr>
        <p:txBody>
          <a:bodyPr>
            <a:normAutofit/>
          </a:bodyPr>
          <a:lstStyle/>
          <a:p>
            <a:r>
              <a:rPr lang="cs-CZ" sz="5400" b="1" dirty="0">
                <a:solidFill>
                  <a:srgbClr val="00B0F0"/>
                </a:solidFill>
              </a:rPr>
              <a:t>Historie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A1B74-8C78-5054-8FE9-DF855DB6844E}"/>
              </a:ext>
            </a:extLst>
          </p:cNvPr>
          <p:cNvSpPr txBox="1"/>
          <p:nvPr/>
        </p:nvSpPr>
        <p:spPr>
          <a:xfrm>
            <a:off x="266700" y="1325563"/>
            <a:ext cx="1165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3200" b="1" dirty="0">
                <a:solidFill>
                  <a:srgbClr val="00B0F0"/>
                </a:solidFill>
              </a:rPr>
              <a:t>Byly poprvé použity v mobilních telefonech na přelomu 90. let a 2000. let.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37900-357B-BBCE-9C3D-4DE05683939E}"/>
              </a:ext>
            </a:extLst>
          </p:cNvPr>
          <p:cNvSpPr txBox="1"/>
          <p:nvPr/>
        </p:nvSpPr>
        <p:spPr>
          <a:xfrm>
            <a:off x="161193" y="2776293"/>
            <a:ext cx="1108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3200" b="1" dirty="0">
                <a:solidFill>
                  <a:srgbClr val="00B0F0"/>
                </a:solidFill>
              </a:rPr>
              <a:t>Jeden z prvních modelů , který měl tyto senzory byla Nokia 6110 (vydaná v roce 1997), která využívala IR senzory k detekci blízkosti tváře během hovoru</a:t>
            </a:r>
          </a:p>
        </p:txBody>
      </p:sp>
      <p:pic>
        <p:nvPicPr>
          <p:cNvPr id="4098" name="Picture 2" descr="760+ Clock Backwards Stock Photos, Pictures &amp; Royalty-Free Images - iStock  | Clock reverse, Time machine, Turn back time">
            <a:extLst>
              <a:ext uri="{FF2B5EF4-FFF2-40B4-BE49-F238E27FC236}">
                <a16:creationId xmlns:a16="http://schemas.microsoft.com/office/drawing/2014/main" id="{BC9D8852-E202-E8F3-3C9F-D35A26B4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3" y="4402759"/>
            <a:ext cx="4019553" cy="22593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8413059-4B3F-117A-BDD9-4AAA623D6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05" b="96847" l="10000" r="90000">
                        <a14:foregroundMark x1="24000" y1="87613" x2="58400" y2="97072"/>
                        <a14:foregroundMark x1="58400" y1="97072" x2="72800" y2="87613"/>
                        <a14:foregroundMark x1="72000" y1="13964" x2="64800" y2="13063"/>
                        <a14:foregroundMark x1="66400" y1="12613" x2="65200" y2="12162"/>
                        <a14:foregroundMark x1="70800" y1="7883" x2="62800" y2="8333"/>
                        <a14:foregroundMark x1="69600" y1="6081" x2="65600" y2="5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4" t="2756" r="25123" b="3830"/>
          <a:stretch/>
        </p:blipFill>
        <p:spPr bwMode="auto">
          <a:xfrm>
            <a:off x="10506808" y="2524018"/>
            <a:ext cx="1310054" cy="40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7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2322-308F-8277-232E-8E17A3BB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754" y="144788"/>
            <a:ext cx="1518492" cy="1353105"/>
          </a:xfrm>
        </p:spPr>
        <p:txBody>
          <a:bodyPr>
            <a:normAutofit/>
          </a:bodyPr>
          <a:lstStyle/>
          <a:p>
            <a:r>
              <a:rPr lang="en-US" sz="5400" b="1" err="1">
                <a:solidFill>
                  <a:srgbClr val="00B0F0"/>
                </a:solidFill>
              </a:rPr>
              <a:t>Kvíz</a:t>
            </a:r>
            <a:endParaRPr lang="en-US" sz="5400" b="1">
              <a:solidFill>
                <a:srgbClr val="00B0F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DB8F1-7299-213F-AE05-937CA672A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99" y="1513062"/>
            <a:ext cx="9163319" cy="4329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3200" b="1">
                <a:solidFill>
                  <a:schemeClr val="accent2"/>
                </a:solidFill>
              </a:rPr>
              <a:t>Jak </a:t>
            </a:r>
            <a:r>
              <a:rPr lang="en-US" sz="3200" b="1" err="1">
                <a:solidFill>
                  <a:schemeClr val="accent2"/>
                </a:solidFill>
              </a:rPr>
              <a:t>funguje</a:t>
            </a:r>
            <a:r>
              <a:rPr lang="en-US" sz="3200" b="1">
                <a:solidFill>
                  <a:schemeClr val="accent2"/>
                </a:solidFill>
              </a:rPr>
              <a:t> proximity </a:t>
            </a:r>
            <a:r>
              <a:rPr lang="en-US" sz="3200" b="1" err="1">
                <a:solidFill>
                  <a:schemeClr val="accent2"/>
                </a:solidFill>
              </a:rPr>
              <a:t>senzor</a:t>
            </a:r>
            <a:r>
              <a:rPr lang="en-US" sz="3200" b="1">
                <a:solidFill>
                  <a:schemeClr val="accent2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en-US" sz="3200" b="1" err="1">
                <a:solidFill>
                  <a:schemeClr val="accent2"/>
                </a:solidFill>
              </a:rPr>
              <a:t>Typy</a:t>
            </a:r>
            <a:r>
              <a:rPr lang="en-US" sz="3200" b="1">
                <a:solidFill>
                  <a:schemeClr val="accent2"/>
                </a:solidFill>
              </a:rPr>
              <a:t> proximity </a:t>
            </a:r>
            <a:r>
              <a:rPr lang="en-US" sz="3200" b="1" err="1">
                <a:solidFill>
                  <a:schemeClr val="accent2"/>
                </a:solidFill>
              </a:rPr>
              <a:t>senzorů</a:t>
            </a:r>
            <a:endParaRPr lang="en-US" sz="3200" b="1">
              <a:solidFill>
                <a:schemeClr val="accent2"/>
              </a:solidFill>
            </a:endParaRPr>
          </a:p>
          <a:p>
            <a:pPr marL="514350" indent="-514350">
              <a:buAutoNum type="arabicPeriod"/>
            </a:pPr>
            <a:r>
              <a:rPr lang="en-US" sz="3200" b="1" err="1">
                <a:solidFill>
                  <a:schemeClr val="accent2"/>
                </a:solidFill>
              </a:rPr>
              <a:t>Využití</a:t>
            </a:r>
            <a:r>
              <a:rPr lang="en-US" sz="3200" b="1">
                <a:solidFill>
                  <a:schemeClr val="accent2"/>
                </a:solidFill>
              </a:rPr>
              <a:t> v </a:t>
            </a:r>
            <a:r>
              <a:rPr lang="en-US" sz="3200" b="1" err="1">
                <a:solidFill>
                  <a:schemeClr val="accent2"/>
                </a:solidFill>
              </a:rPr>
              <a:t>telefonech</a:t>
            </a:r>
            <a:endParaRPr lang="en-US" sz="3200" b="1">
              <a:solidFill>
                <a:schemeClr val="accent2"/>
              </a:solidFill>
            </a:endParaRPr>
          </a:p>
          <a:p>
            <a:pPr marL="514350" indent="-514350">
              <a:buAutoNum type="arabicPeriod"/>
            </a:pPr>
            <a:r>
              <a:rPr lang="en-US" sz="3200" b="1">
                <a:solidFill>
                  <a:schemeClr val="accent2"/>
                </a:solidFill>
              </a:rPr>
              <a:t>V </a:t>
            </a:r>
            <a:r>
              <a:rPr lang="en-US" sz="3200" b="1" err="1">
                <a:solidFill>
                  <a:schemeClr val="accent2"/>
                </a:solidFill>
              </a:rPr>
              <a:t>jakém</a:t>
            </a:r>
            <a:r>
              <a:rPr lang="en-US" sz="3200" b="1">
                <a:solidFill>
                  <a:schemeClr val="accent2"/>
                </a:solidFill>
              </a:rPr>
              <a:t> </a:t>
            </a:r>
            <a:r>
              <a:rPr lang="en-US" sz="3200" b="1" err="1">
                <a:solidFill>
                  <a:schemeClr val="accent2"/>
                </a:solidFill>
              </a:rPr>
              <a:t>roce</a:t>
            </a:r>
            <a:r>
              <a:rPr lang="en-US" sz="3200" b="1">
                <a:solidFill>
                  <a:schemeClr val="accent2"/>
                </a:solidFill>
              </a:rPr>
              <a:t> </a:t>
            </a:r>
            <a:r>
              <a:rPr lang="en-US" sz="3200" b="1" err="1">
                <a:solidFill>
                  <a:schemeClr val="accent2"/>
                </a:solidFill>
              </a:rPr>
              <a:t>byl</a:t>
            </a:r>
            <a:r>
              <a:rPr lang="en-US" sz="3200" b="1">
                <a:solidFill>
                  <a:schemeClr val="accent2"/>
                </a:solidFill>
              </a:rPr>
              <a:t> </a:t>
            </a:r>
            <a:r>
              <a:rPr lang="en-US" sz="3200" b="1" err="1">
                <a:solidFill>
                  <a:schemeClr val="accent2"/>
                </a:solidFill>
              </a:rPr>
              <a:t>vytvořen</a:t>
            </a:r>
            <a:r>
              <a:rPr lang="en-US" sz="3200" b="1">
                <a:solidFill>
                  <a:schemeClr val="accent2"/>
                </a:solidFill>
              </a:rPr>
              <a:t> </a:t>
            </a:r>
            <a:r>
              <a:rPr lang="en-US" sz="3200" b="1" err="1">
                <a:solidFill>
                  <a:schemeClr val="accent2"/>
                </a:solidFill>
              </a:rPr>
              <a:t>jeden</a:t>
            </a:r>
            <a:r>
              <a:rPr lang="en-US" sz="3200" b="1">
                <a:solidFill>
                  <a:schemeClr val="accent2"/>
                </a:solidFill>
              </a:rPr>
              <a:t> z </a:t>
            </a:r>
            <a:r>
              <a:rPr lang="en-US" sz="3200" b="1" err="1">
                <a:solidFill>
                  <a:schemeClr val="accent2"/>
                </a:solidFill>
              </a:rPr>
              <a:t>prvních</a:t>
            </a:r>
            <a:r>
              <a:rPr lang="en-US" sz="3200" b="1">
                <a:solidFill>
                  <a:schemeClr val="accent2"/>
                </a:solidFill>
              </a:rPr>
              <a:t> </a:t>
            </a:r>
            <a:r>
              <a:rPr lang="en-US" sz="3200" b="1" err="1">
                <a:solidFill>
                  <a:schemeClr val="accent2"/>
                </a:solidFill>
              </a:rPr>
              <a:t>telefon</a:t>
            </a:r>
            <a:r>
              <a:rPr lang="en-US" sz="3200" b="1">
                <a:solidFill>
                  <a:schemeClr val="accent2"/>
                </a:solidFill>
              </a:rPr>
              <a:t> s proximity senzorem</a:t>
            </a:r>
          </a:p>
          <a:p>
            <a:pPr marL="514350" indent="-514350">
              <a:buAutoNum type="arabicPeriod"/>
            </a:pPr>
            <a:endParaRPr lang="en-US" sz="3200" b="1">
              <a:solidFill>
                <a:schemeClr val="accent2"/>
              </a:solidFill>
            </a:endParaRPr>
          </a:p>
          <a:p>
            <a:pPr marL="514350" indent="-514350">
              <a:buAutoNum type="arabicPeriod"/>
            </a:pPr>
            <a:endParaRPr lang="en-US" sz="3200" b="1">
              <a:solidFill>
                <a:schemeClr val="accent2"/>
              </a:solidFill>
            </a:endParaRPr>
          </a:p>
          <a:p>
            <a:pPr marL="514350" indent="-514350">
              <a:buAutoNum type="arabicPeriod"/>
            </a:pPr>
            <a:endParaRPr lang="en-US" sz="3200" b="1">
              <a:solidFill>
                <a:schemeClr val="accent2"/>
              </a:solidFill>
            </a:endParaRPr>
          </a:p>
          <a:p>
            <a:pPr marL="514350" indent="-514350">
              <a:buAutoNum type="arabicPeriod"/>
            </a:pPr>
            <a:endParaRPr lang="en-US" sz="3200" b="1">
              <a:solidFill>
                <a:schemeClr val="accent2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79CBADA-40DB-DB00-2788-B45B9389D475}"/>
              </a:ext>
            </a:extLst>
          </p:cNvPr>
          <p:cNvSpPr txBox="1"/>
          <p:nvPr/>
        </p:nvSpPr>
        <p:spPr>
          <a:xfrm>
            <a:off x="5859887" y="2071351"/>
            <a:ext cx="54735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3200" b="1">
                <a:solidFill>
                  <a:srgbClr val="00B0F0"/>
                </a:solidFill>
              </a:rPr>
              <a:t>IR, Ultrazvukový , Kapacitní</a:t>
            </a:r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72BD99F-5531-8747-8503-A3E45BA4A35B}"/>
              </a:ext>
            </a:extLst>
          </p:cNvPr>
          <p:cNvSpPr txBox="1"/>
          <p:nvPr/>
        </p:nvSpPr>
        <p:spPr>
          <a:xfrm>
            <a:off x="9133266" y="3380704"/>
            <a:ext cx="24469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3200" b="1">
                <a:solidFill>
                  <a:srgbClr val="00B0F0"/>
                </a:solidFill>
              </a:rPr>
              <a:t>V roce 1997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116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9715ED-3681-8DE6-F31B-7DD4DC19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666" y="198111"/>
            <a:ext cx="2206669" cy="1346439"/>
          </a:xfrm>
        </p:spPr>
        <p:txBody>
          <a:bodyPr>
            <a:normAutofit/>
          </a:bodyPr>
          <a:lstStyle/>
          <a:p>
            <a:r>
              <a:rPr lang="cs-CZ" sz="5400" b="1">
                <a:solidFill>
                  <a:srgbClr val="00B0F0"/>
                </a:solidFill>
              </a:rPr>
              <a:t>Zdroje</a:t>
            </a:r>
            <a:endParaRPr lang="cs-CZ" sz="540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28A684F2-F283-87F4-06B6-9074EDCDDB5E}"/>
              </a:ext>
            </a:extLst>
          </p:cNvPr>
          <p:cNvSpPr txBox="1"/>
          <p:nvPr/>
        </p:nvSpPr>
        <p:spPr>
          <a:xfrm>
            <a:off x="114821" y="1544876"/>
            <a:ext cx="100312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cs-CZ" sz="3600" b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endParaRPr lang="cs-CZ" sz="3600" b="1">
              <a:solidFill>
                <a:schemeClr val="accent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cs-CZ" sz="3600" b="1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cs-CZ" sz="3600" b="1">
              <a:solidFill>
                <a:schemeClr val="accent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cs-CZ" sz="3600" b="1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Copilot</a:t>
            </a:r>
            <a:endParaRPr lang="cs-CZ" sz="3600" b="1">
              <a:solidFill>
                <a:schemeClr val="accent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cs-CZ" sz="3600" b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 GPT</a:t>
            </a:r>
          </a:p>
        </p:txBody>
      </p:sp>
    </p:spTree>
    <p:extLst>
      <p:ext uri="{BB962C8B-B14F-4D97-AF65-F5344CB8AC3E}">
        <p14:creationId xmlns:p14="http://schemas.microsoft.com/office/powerpoint/2010/main" val="23945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0D5BCA8214DD42B323DE048151D989" ma:contentTypeVersion="6" ma:contentTypeDescription="Vytvoří nový dokument" ma:contentTypeScope="" ma:versionID="acaadc6016125500fd6488dbd4116fd8">
  <xsd:schema xmlns:xsd="http://www.w3.org/2001/XMLSchema" xmlns:xs="http://www.w3.org/2001/XMLSchema" xmlns:p="http://schemas.microsoft.com/office/2006/metadata/properties" xmlns:ns3="8a3a9a45-3334-4852-8da5-329a5a9e028a" targetNamespace="http://schemas.microsoft.com/office/2006/metadata/properties" ma:root="true" ma:fieldsID="39dc555a3ad05e4183bc63d37cf16f5f" ns3:_="">
    <xsd:import namespace="8a3a9a45-3334-4852-8da5-329a5a9e028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3a9a45-3334-4852-8da5-329a5a9e028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a3a9a45-3334-4852-8da5-329a5a9e028a" xsi:nil="true"/>
  </documentManagement>
</p:properties>
</file>

<file path=customXml/itemProps1.xml><?xml version="1.0" encoding="utf-8"?>
<ds:datastoreItem xmlns:ds="http://schemas.openxmlformats.org/officeDocument/2006/customXml" ds:itemID="{23E584C3-782B-441E-89B3-B49E6AE333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3a9a45-3334-4852-8da5-329a5a9e02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82BA99-ECE8-4CE7-8B06-D7C05105FA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833383-CC7E-48FC-A887-22F1FD2099E3}">
  <ds:schemaRefs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8a3a9a45-3334-4852-8da5-329a5a9e028a"/>
    <ds:schemaRef ds:uri="http://www.w3.org/XML/1998/namespace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255</Words>
  <Application>Microsoft Office PowerPoint</Application>
  <PresentationFormat>Widescreen</PresentationFormat>
  <Paragraphs>47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Proximity senzor </vt:lpstr>
      <vt:lpstr>Typy proximity senzorů:</vt:lpstr>
      <vt:lpstr>Jak funguje proximity senzor</vt:lpstr>
      <vt:lpstr>Využití v telefonech</vt:lpstr>
      <vt:lpstr>Výhody proximity senzorů</vt:lpstr>
      <vt:lpstr>Možné nevýhody</vt:lpstr>
      <vt:lpstr>Historie</vt:lpstr>
      <vt:lpstr>Kvíz</vt:lpstr>
      <vt:lpstr>Zdroje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Matěj Dubinský</dc:creator>
  <cp:lastModifiedBy>Matěj Dubinský</cp:lastModifiedBy>
  <cp:revision>43</cp:revision>
  <dcterms:created xsi:type="dcterms:W3CDTF">2024-10-01T16:21:08Z</dcterms:created>
  <dcterms:modified xsi:type="dcterms:W3CDTF">2024-10-08T17:25:24Z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0x010100440D5BCA8214DD42B323DE048151D989</vt:lpwstr>
  </property>
</Properties>
</file>